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83"/>
  </p:notesMasterIdLst>
  <p:handoutMasterIdLst>
    <p:handoutMasterId r:id="rId84"/>
  </p:handoutMasterIdLst>
  <p:sldIdLst>
    <p:sldId id="256" r:id="rId7"/>
    <p:sldId id="371" r:id="rId8"/>
    <p:sldId id="383" r:id="rId9"/>
    <p:sldId id="373" r:id="rId10"/>
    <p:sldId id="384" r:id="rId11"/>
    <p:sldId id="370" r:id="rId12"/>
    <p:sldId id="369" r:id="rId13"/>
    <p:sldId id="378" r:id="rId14"/>
    <p:sldId id="385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86" r:id="rId32"/>
    <p:sldId id="387" r:id="rId33"/>
    <p:sldId id="388" r:id="rId34"/>
    <p:sldId id="389" r:id="rId35"/>
    <p:sldId id="390" r:id="rId36"/>
    <p:sldId id="374" r:id="rId37"/>
    <p:sldId id="318" r:id="rId38"/>
    <p:sldId id="320" r:id="rId39"/>
    <p:sldId id="323" r:id="rId40"/>
    <p:sldId id="324" r:id="rId41"/>
    <p:sldId id="325" r:id="rId42"/>
    <p:sldId id="327" r:id="rId43"/>
    <p:sldId id="328" r:id="rId44"/>
    <p:sldId id="394" r:id="rId45"/>
    <p:sldId id="329" r:id="rId46"/>
    <p:sldId id="368" r:id="rId47"/>
    <p:sldId id="330" r:id="rId48"/>
    <p:sldId id="366" r:id="rId49"/>
    <p:sldId id="331" r:id="rId50"/>
    <p:sldId id="367" r:id="rId51"/>
    <p:sldId id="381" r:id="rId52"/>
    <p:sldId id="382" r:id="rId53"/>
    <p:sldId id="391" r:id="rId54"/>
    <p:sldId id="375" r:id="rId55"/>
    <p:sldId id="359" r:id="rId56"/>
    <p:sldId id="360" r:id="rId57"/>
    <p:sldId id="333" r:id="rId58"/>
    <p:sldId id="337" r:id="rId59"/>
    <p:sldId id="339" r:id="rId60"/>
    <p:sldId id="376" r:id="rId61"/>
    <p:sldId id="343" r:id="rId62"/>
    <p:sldId id="344" r:id="rId63"/>
    <p:sldId id="345" r:id="rId64"/>
    <p:sldId id="361" r:id="rId65"/>
    <p:sldId id="347" r:id="rId66"/>
    <p:sldId id="348" r:id="rId67"/>
    <p:sldId id="362" r:id="rId68"/>
    <p:sldId id="352" r:id="rId69"/>
    <p:sldId id="353" r:id="rId70"/>
    <p:sldId id="354" r:id="rId71"/>
    <p:sldId id="363" r:id="rId72"/>
    <p:sldId id="364" r:id="rId73"/>
    <p:sldId id="377" r:id="rId74"/>
    <p:sldId id="350" r:id="rId75"/>
    <p:sldId id="355" r:id="rId76"/>
    <p:sldId id="349" r:id="rId77"/>
    <p:sldId id="357" r:id="rId78"/>
    <p:sldId id="358" r:id="rId79"/>
    <p:sldId id="380" r:id="rId80"/>
    <p:sldId id="392" r:id="rId81"/>
    <p:sldId id="299" r:id="rId82"/>
  </p:sldIdLst>
  <p:sldSz cx="9144000" cy="6858000" type="screen4x3"/>
  <p:notesSz cx="7023100" cy="9309100"/>
  <p:custDataLst>
    <p:tags r:id="rId85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2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3124"/>
    <a:srgbClr val="7F7F7F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4" d="100"/>
          <a:sy n="114" d="100"/>
        </p:scale>
        <p:origin x="822" y="-10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handoutMaster" Target="handoutMasters/handoutMaster1.xml"/><Relationship Id="rId89" Type="http://schemas.openxmlformats.org/officeDocument/2006/relationships/theme" Target="theme/theme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tableStyles" Target="tableStyles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notesMaster" Target="notesMasters/notesMaster1.xml"/><Relationship Id="rId88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11:49.068" idx="26">
    <p:pos x="10" y="10"/>
    <p:text>What honeywell introduction,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2:44.756" idx="27">
    <p:pos x="10" y="106"/>
    <p:text>Sort of commercial introduction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01.473" idx="28">
    <p:pos x="10" y="202"/>
    <p:text>To give a commite a feeling what is going 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11.186" idx="29">
    <p:pos x="6" y="305"/>
    <p:text>The private industry viewpoint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5:52.988" idx="30">
    <p:pos x="6" y="401"/>
    <p:text>What I have done differently, what was my experience in terms of academia/industry 
What I learned here I can not learned in academia</p:text>
    <p:extLst>
      <p:ext uri="{C676402C-5697-4E1C-873F-D02D1690AC5C}">
        <p15:threadingInfo xmlns:p15="http://schemas.microsoft.com/office/powerpoint/2012/main" timeZoneBias="-60">
          <p15:parentCm authorId="2" idx="29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  <p:cm authorId="2" dt="2019-02-06T11:46:46.688" idx="32">
    <p:pos x="4032" y="761"/>
    <p:text>DONE</p:text>
    <p:extLst>
      <p:ext uri="{C676402C-5697-4E1C-873F-D02D1690AC5C}">
        <p15:threadingInfo xmlns:p15="http://schemas.microsoft.com/office/powerpoint/2012/main" timeZoneBias="-60">
          <p15:parentCm authorId="2" idx="20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3:44.704" idx="21">
    <p:pos x="5349" y="318"/>
    <p:text>Put the legend saying:</p:text>
    <p:extLst>
      <p:ext uri="{C676402C-5697-4E1C-873F-D02D1690AC5C}">
        <p15:threadingInfo xmlns:p15="http://schemas.microsoft.com/office/powerpoint/2012/main" timeZoneBias="0"/>
      </p:ext>
    </p:extLst>
  </p:cm>
  <p:cm authorId="2" dt="2019-01-25T17:24:31.107" idx="22">
    <p:pos x="5349" y="414"/>
    <p:text>Mock trajectorie or redraw the picture</p:text>
    <p:extLst>
      <p:ext uri="{C676402C-5697-4E1C-873F-D02D1690AC5C}">
        <p15:threadingInfo xmlns:p15="http://schemas.microsoft.com/office/powerpoint/2012/main" timeZoneBias="0">
          <p15:parentCm authorId="2" idx="21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4:50.814" idx="23">
    <p:pos x="5159" y="318"/>
    <p:text>Prolong a trajectory to the waypoint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07:25.749" idx="24">
    <p:pos x="548" y="612"/>
    <p:text>This is important step to integrate UAS into non segregated airspace
The cooperation between academa aid industry enables to achieve this results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08:57.614" idx="25">
    <p:pos x="188" y="771"/>
    <p:text>The framework can be reused by future researchers, due the complex infrastructure and modularity anything can be replaced by your stuff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2019-02-06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2019-02-06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a problem introduction,</a:t>
            </a:r>
          </a:p>
          <a:p>
            <a:endParaRPr lang="en-US" dirty="0"/>
          </a:p>
          <a:p>
            <a:r>
              <a:rPr lang="en-US" dirty="0"/>
              <a:t>Then I will talk about basic principles of avoidance and framework</a:t>
            </a:r>
          </a:p>
          <a:p>
            <a:endParaRPr lang="en-US" dirty="0"/>
          </a:p>
          <a:p>
            <a:r>
              <a:rPr lang="en-US" dirty="0"/>
              <a:t>I will show latest development  for Autonomous Rules of the Air implementation</a:t>
            </a:r>
          </a:p>
          <a:p>
            <a:endParaRPr lang="en-US" dirty="0"/>
          </a:p>
          <a:p>
            <a:r>
              <a:rPr lang="en-US" dirty="0"/>
              <a:t>At the End I will show difference between Cooperative and Non Cooperative Avoidance Mode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0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16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26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Avoidance Grid we fuse data and divine space into:</a:t>
            </a:r>
          </a:p>
          <a:p>
            <a:endParaRPr lang="en-US" dirty="0"/>
          </a:p>
          <a:p>
            <a:r>
              <a:rPr lang="en-US" dirty="0" err="1"/>
              <a:t>Unseeen</a:t>
            </a:r>
            <a:r>
              <a:rPr lang="en-US" dirty="0"/>
              <a:t> space  yellow U</a:t>
            </a:r>
          </a:p>
          <a:p>
            <a:r>
              <a:rPr lang="en-US" dirty="0"/>
              <a:t>Obstacle space red O</a:t>
            </a:r>
          </a:p>
          <a:p>
            <a:r>
              <a:rPr lang="en-US" dirty="0"/>
              <a:t>Free space White empty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6597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take the Reach set and project it into Segmented space</a:t>
            </a:r>
          </a:p>
          <a:p>
            <a:endParaRPr lang="en-US" dirty="0"/>
          </a:p>
          <a:p>
            <a:r>
              <a:rPr lang="en-US" dirty="0"/>
              <a:t>You can see many red trajectories are leading into obstacles, </a:t>
            </a:r>
          </a:p>
          <a:p>
            <a:endParaRPr lang="en-US" dirty="0"/>
          </a:p>
          <a:p>
            <a:r>
              <a:rPr lang="en-US" dirty="0"/>
              <a:t>There are some feasible green trajectories which leads to safe end.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6309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where is possible to fly Now!</a:t>
            </a:r>
          </a:p>
          <a:p>
            <a:endParaRPr lang="en-US" dirty="0"/>
          </a:p>
          <a:p>
            <a:r>
              <a:rPr lang="en-US" dirty="0"/>
              <a:t>The cells where do not lead any feasible trajectories are Red and called Unreachable</a:t>
            </a:r>
          </a:p>
          <a:p>
            <a:endParaRPr lang="en-US" dirty="0"/>
          </a:p>
          <a:p>
            <a:r>
              <a:rPr lang="en-US" dirty="0"/>
              <a:t>The feasible green cells where leads at least one feasible trajectory are called Reachable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663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need to find Goal (red point) in green Reachable space</a:t>
            </a:r>
          </a:p>
          <a:p>
            <a:endParaRPr lang="en-US" dirty="0"/>
          </a:p>
          <a:p>
            <a:r>
              <a:rPr lang="en-US" dirty="0"/>
              <a:t>We select feasible trajectory which usually have lowest cost to execute,</a:t>
            </a:r>
          </a:p>
          <a:p>
            <a:endParaRPr lang="en-US" dirty="0"/>
          </a:p>
          <a:p>
            <a:r>
              <a:rPr lang="en-US" dirty="0"/>
              <a:t>Then we need to select a next decision point along it</a:t>
            </a:r>
          </a:p>
          <a:p>
            <a:endParaRPr lang="en-US" dirty="0"/>
          </a:p>
          <a:p>
            <a:r>
              <a:rPr lang="en-US" dirty="0"/>
              <a:t>In decision point we are going to decide what to do next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882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77239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led us talk about Rules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54971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404009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877997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how great your </a:t>
            </a:r>
            <a:r>
              <a:rPr lang="en-US"/>
              <a:t>solution is 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4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69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svg"/><Relationship Id="rId5" Type="http://schemas.openxmlformats.org/officeDocument/2006/relationships/image" Target="../media/image58.png"/><Relationship Id="rId4" Type="http://schemas.openxmlformats.org/officeDocument/2006/relationships/image" Target="../media/image57.sv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60.png"/><Relationship Id="rId4" Type="http://schemas.openxmlformats.org/officeDocument/2006/relationships/notesSlide" Target="../notesSlides/notesSlide4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61.png"/><Relationship Id="rId4" Type="http://schemas.openxmlformats.org/officeDocument/2006/relationships/notesSlide" Target="../notesSlides/notesSlide4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64.png"/><Relationship Id="rId4" Type="http://schemas.openxmlformats.org/officeDocument/2006/relationships/notesSlide" Target="../notesSlides/notesSlide5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65.png"/><Relationship Id="rId4" Type="http://schemas.openxmlformats.org/officeDocument/2006/relationships/notesSlide" Target="../notesSlides/notesSlide5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5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6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63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eg"/><Relationship Id="rId4" Type="http://schemas.openxmlformats.org/officeDocument/2006/relationships/image" Target="../media/image7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203008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Problem introduction</a:t>
            </a:r>
          </a:p>
          <a:p>
            <a:r>
              <a:rPr lang="en-US" sz="2800" dirty="0"/>
              <a:t>DAA in nutshell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Avoidance Framework</a:t>
            </a:r>
          </a:p>
          <a:p>
            <a:r>
              <a:rPr lang="en-US" sz="2800" dirty="0"/>
              <a:t>Basic Principles</a:t>
            </a:r>
          </a:p>
          <a:p>
            <a:r>
              <a:rPr lang="en-US" sz="2800" dirty="0"/>
              <a:t>Avoidance Run</a:t>
            </a:r>
          </a:p>
          <a:p>
            <a:endParaRPr lang="en-US" sz="2800" dirty="0"/>
          </a:p>
          <a:p>
            <a:r>
              <a:rPr lang="en-US" sz="2800" dirty="0"/>
              <a:t>Example</a:t>
            </a:r>
            <a:r>
              <a:rPr lang="sk-SK" sz="2800" dirty="0"/>
              <a:t>:</a:t>
            </a:r>
            <a:r>
              <a:rPr lang="en-US" sz="2800" dirty="0"/>
              <a:t> 	Maze</a:t>
            </a:r>
          </a:p>
          <a:p>
            <a:r>
              <a:rPr lang="en-US" sz="2800" dirty="0"/>
              <a:t>Example:	Storm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Rules of the air</a:t>
            </a:r>
          </a:p>
          <a:p>
            <a:r>
              <a:rPr lang="en-US" sz="2800" dirty="0"/>
              <a:t>UTM concept</a:t>
            </a:r>
          </a:p>
          <a:p>
            <a:r>
              <a:rPr lang="en-US" sz="2800" dirty="0"/>
              <a:t>Converging Maneuver</a:t>
            </a:r>
          </a:p>
          <a:p>
            <a:r>
              <a:rPr lang="en-US" sz="2800" dirty="0"/>
              <a:t>Head On Approach</a:t>
            </a:r>
          </a:p>
          <a:p>
            <a:r>
              <a:rPr lang="en-US" sz="2800" dirty="0"/>
              <a:t>Overtake Maneuver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Avoidance Modes:</a:t>
            </a:r>
          </a:p>
          <a:p>
            <a:r>
              <a:rPr lang="en-US" sz="2800" dirty="0"/>
              <a:t>Cooperative</a:t>
            </a:r>
          </a:p>
          <a:p>
            <a:r>
              <a:rPr lang="en-US" sz="2800" dirty="0"/>
              <a:t>Non-Cooperative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57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Arial monospaced for SAP" panose="020B0609020202030204" pitchFamily="49" charset="0"/>
              </a:rPr>
              <a:t>Related work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One page with a description of related work with references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6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Arial monospaced for SAP" panose="020B0609020202030204" pitchFamily="49" charset="0"/>
              </a:rPr>
              <a:t>Background material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Definitions and pictures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7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F4C9-35CD-4BD6-91DA-5849D29A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Overview </a:t>
            </a:r>
            <a:r>
              <a:rPr lang="pt-PT" dirty="0">
                <a:solidFill>
                  <a:srgbClr val="FF0000"/>
                </a:solidFill>
              </a:rPr>
              <a:t>(MODIFY THE PREVIOUS SLIDE)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7EEEA-97C5-4B3D-829F-B8C0C47A5C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Sense and avoid for UAS insertion in controlled air space (title of a chapter)</a:t>
            </a:r>
          </a:p>
          <a:p>
            <a:r>
              <a:rPr lang="pt-PT" dirty="0">
                <a:solidFill>
                  <a:srgbClr val="FF0000"/>
                </a:solidFill>
              </a:rPr>
              <a:t>Problems in DAA</a:t>
            </a:r>
          </a:p>
          <a:p>
            <a:r>
              <a:rPr lang="pt-PT" dirty="0">
                <a:solidFill>
                  <a:srgbClr val="FF0000"/>
                </a:solidFill>
              </a:rPr>
              <a:t>Related work</a:t>
            </a:r>
          </a:p>
          <a:p>
            <a:r>
              <a:rPr lang="pt-PT" dirty="0">
                <a:solidFill>
                  <a:srgbClr val="FF0000"/>
                </a:solidFill>
              </a:rPr>
              <a:t>Background material</a:t>
            </a:r>
          </a:p>
          <a:p>
            <a:r>
              <a:rPr lang="pt-PT" dirty="0">
                <a:solidFill>
                  <a:srgbClr val="FF0000"/>
                </a:solidFill>
              </a:rPr>
              <a:t>Proposed framework</a:t>
            </a:r>
          </a:p>
          <a:p>
            <a:r>
              <a:rPr lang="pt-PT" dirty="0">
                <a:solidFill>
                  <a:srgbClr val="FF0000"/>
                </a:solidFill>
              </a:rPr>
              <a:t>Simulation results</a:t>
            </a:r>
          </a:p>
          <a:p>
            <a:r>
              <a:rPr lang="pt-PT" dirty="0">
                <a:solidFill>
                  <a:srgbClr val="FF0000"/>
                </a:solidFill>
              </a:rPr>
              <a:t>Conclusions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SHOULDN’T SLIDES 50,51 AND 52 GO UNDER THE TITLE: PROPOSED FRAMEWORK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YOU STILL MISS A FEW EQUATIONS</a:t>
            </a:r>
          </a:p>
          <a:p>
            <a:r>
              <a:rPr lang="pt-PT">
                <a:solidFill>
                  <a:srgbClr val="FF0000"/>
                </a:solidFill>
              </a:rPr>
              <a:t>THESE COULD GO WITH THE PROBLEMS AND ALSO WITH THE BACKGROUND MATERIAL</a:t>
            </a:r>
            <a:endParaRPr lang="pt-PT" dirty="0">
              <a:solidFill>
                <a:srgbClr val="FF0000"/>
              </a:solidFill>
            </a:endParaRPr>
          </a:p>
          <a:p>
            <a:endParaRPr lang="pt-PT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81BCB-FB17-462D-9300-190780EB60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Movement automaton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9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Avoidance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Basic Structures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-Trajectory set &amp;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63406"/>
            <a:ext cx="4318931" cy="3403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931" y="856420"/>
            <a:ext cx="4742857" cy="3866667"/>
          </a:xfrm>
          <a:prstGeom prst="rect">
            <a:avLst/>
          </a:prstGeom>
        </p:spPr>
      </p:pic>
      <p:sp>
        <p:nvSpPr>
          <p:cNvPr id="13" name="Rounded Rectangular Callout 14"/>
          <p:cNvSpPr/>
          <p:nvPr/>
        </p:nvSpPr>
        <p:spPr>
          <a:xfrm>
            <a:off x="530352" y="1615440"/>
            <a:ext cx="3645408" cy="952500"/>
          </a:xfrm>
          <a:prstGeom prst="wedgeRoundRectCallout">
            <a:avLst>
              <a:gd name="adj1" fmla="val 59212"/>
              <a:gd name="adj2" fmla="val 15935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Trajectory set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1350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  <p:sp>
        <p:nvSpPr>
          <p:cNvPr id="14" name="Rounded Rectangular Callout 15"/>
          <p:cNvSpPr/>
          <p:nvPr/>
        </p:nvSpPr>
        <p:spPr>
          <a:xfrm>
            <a:off x="4515758" y="4967425"/>
            <a:ext cx="2696412" cy="889543"/>
          </a:xfrm>
          <a:prstGeom prst="wedgeRoundRectCallout">
            <a:avLst>
              <a:gd name="adj1" fmla="val -58456"/>
              <a:gd name="adj2" fmla="val -19943"/>
              <a:gd name="adj3" fmla="val 16667"/>
            </a:avLst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351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27" name="Obrázok 3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8" name="Obrázok 3">
            <a:extLst/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>
            <a:extLst/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>
            <a:extLst/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>
            <a:extLst/>
          </p:cNvPr>
          <p:cNvPicPr>
            <a:picLocks noGrp="1" noChangeAspect="1"/>
          </p:cNvPicPr>
          <p:nvPr>
            <p:ph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>
            <a:off x="4515757" y="1821718"/>
            <a:ext cx="27072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800479" cy="2778735"/>
          </a:xfrm>
          <a:prstGeom prst="wedgeRectCallout">
            <a:avLst>
              <a:gd name="adj1" fmla="val 58322"/>
              <a:gd name="adj2" fmla="val 4847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0" y="214488"/>
            <a:ext cx="3555926" cy="265465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69463" y="154904"/>
            <a:ext cx="3800479" cy="2778735"/>
            <a:chOff x="9800083" y="223837"/>
            <a:chExt cx="3800479" cy="2778735"/>
          </a:xfrm>
          <a:solidFill>
            <a:schemeClr val="accent3"/>
          </a:solidFill>
        </p:grpSpPr>
        <p:sp>
          <p:nvSpPr>
            <p:cNvPr id="33" name="Rectangular Callout 32"/>
            <p:cNvSpPr/>
            <p:nvPr/>
          </p:nvSpPr>
          <p:spPr>
            <a:xfrm>
              <a:off x="9800083" y="223837"/>
              <a:ext cx="3800479" cy="2778735"/>
            </a:xfrm>
            <a:prstGeom prst="wedgeRectCallout">
              <a:avLst>
                <a:gd name="adj1" fmla="val -55295"/>
                <a:gd name="adj2" fmla="val 52133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2488" y="245402"/>
              <a:ext cx="3721100" cy="2735603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31" name="Rectangular Callout 30"/>
          <p:cNvSpPr/>
          <p:nvPr/>
        </p:nvSpPr>
        <p:spPr>
          <a:xfrm>
            <a:off x="70911" y="3496519"/>
            <a:ext cx="3800479" cy="2778735"/>
          </a:xfrm>
          <a:prstGeom prst="wedgeRectCallout">
            <a:avLst>
              <a:gd name="adj1" fmla="val 62332"/>
              <a:gd name="adj2" fmla="val -5778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5" y="3565517"/>
            <a:ext cx="3618789" cy="264073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37" name="Rectangular Callout 34"/>
          <p:cNvSpPr/>
          <p:nvPr/>
        </p:nvSpPr>
        <p:spPr>
          <a:xfrm>
            <a:off x="5184072" y="3491627"/>
            <a:ext cx="3785870" cy="2778735"/>
          </a:xfrm>
          <a:prstGeom prst="wedgeRectCallout">
            <a:avLst>
              <a:gd name="adj1" fmla="val -63988"/>
              <a:gd name="adj2" fmla="val -636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57" y="3553225"/>
            <a:ext cx="3441700" cy="26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cxnSp>
        <p:nvCxnSpPr>
          <p:cNvPr id="16" name="Elbow Connector 15"/>
          <p:cNvCxnSpPr>
            <a:cxnSpLocks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cxnSpLocks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cxnSpLocks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cxnSpLocks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7" idx="3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2" y="504826"/>
            <a:ext cx="7629761" cy="56959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9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Elbow Connector 15"/>
          <p:cNvCxnSpPr>
            <a:cxnSpLocks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4" y="504827"/>
            <a:ext cx="7951788" cy="5845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0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8" y="504827"/>
            <a:ext cx="7857770" cy="5734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0" y="504827"/>
            <a:ext cx="7511991" cy="5762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2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Test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Structural Overview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668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Framework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9C486-8F78-403C-8B78-6DEB0B8A4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Include slide with the test plan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9CB24F-A1AF-40A3-97D2-12F746349A31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700966-9CC4-42FC-BB91-00232B7B008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DD0040-DCE7-4E91-B1AD-0FCF675274C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5318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Examples: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02AF-ABEA-428C-8939-9CDFBB60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SLIDE ABOUT ATM/UTM AND SO 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DEA51-6473-4853-868E-EAB931E63D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15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Simple 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the Air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5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"/>
          <a:stretch/>
        </p:blipFill>
        <p:spPr bwMode="auto">
          <a:xfrm>
            <a:off x="530352" y="856420"/>
            <a:ext cx="8159261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95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72099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759551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Converging Maneuver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Introduction to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Head On Approach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How different are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Introduction to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	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504827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Research Value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Deterministic, Finite-time, </a:t>
            </a:r>
            <a:br>
              <a:rPr lang="en-US" sz="2000" dirty="0"/>
            </a:br>
            <a:r>
              <a:rPr lang="en-US" sz="2000" dirty="0"/>
              <a:t>Semi-Optimal Avoidance Method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Supporting:</a:t>
            </a:r>
          </a:p>
          <a:p>
            <a:r>
              <a:rPr lang="en-US" sz="2000" dirty="0"/>
              <a:t>Static Obstacles/Restrictions</a:t>
            </a:r>
          </a:p>
          <a:p>
            <a:endParaRPr lang="en-US" sz="2000" dirty="0"/>
          </a:p>
          <a:p>
            <a:r>
              <a:rPr lang="en-US" sz="2000" dirty="0"/>
              <a:t>Intruders/Adversaries</a:t>
            </a:r>
          </a:p>
          <a:p>
            <a:endParaRPr lang="en-US" sz="2000" dirty="0"/>
          </a:p>
          <a:p>
            <a:r>
              <a:rPr lang="en-US" sz="2000" dirty="0"/>
              <a:t>Weather/Air Traffic Constraints</a:t>
            </a:r>
          </a:p>
          <a:p>
            <a:endParaRPr lang="en-US" sz="2000" dirty="0"/>
          </a:p>
          <a:p>
            <a:r>
              <a:rPr lang="en-US" sz="2000" dirty="0"/>
              <a:t>Cooperative Mode</a:t>
            </a:r>
          </a:p>
          <a:p>
            <a:endParaRPr lang="en-US" sz="2000" dirty="0"/>
          </a:p>
          <a:p>
            <a:r>
              <a:rPr lang="en-US" sz="2000" dirty="0"/>
              <a:t>Future UTM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710470" y="504826"/>
            <a:ext cx="3927118" cy="560582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Business Value</a:t>
            </a:r>
          </a:p>
          <a:p>
            <a:endParaRPr lang="en-US" sz="2000" dirty="0"/>
          </a:p>
          <a:p>
            <a:r>
              <a:rPr lang="en-US" sz="2000" dirty="0"/>
              <a:t>UTM 3</a:t>
            </a:r>
            <a:r>
              <a:rPr lang="en-US" sz="2000" baseline="30000" dirty="0"/>
              <a:t>rd</a:t>
            </a:r>
            <a:r>
              <a:rPr lang="en-US" sz="2000" dirty="0"/>
              <a:t> Phase Services:</a:t>
            </a:r>
          </a:p>
          <a:p>
            <a:pPr lvl="1"/>
            <a:r>
              <a:rPr lang="en-US" sz="1800" dirty="0"/>
              <a:t>Position Notification</a:t>
            </a:r>
          </a:p>
          <a:p>
            <a:pPr lvl="1"/>
            <a:r>
              <a:rPr lang="en-US" sz="1800" dirty="0"/>
              <a:t>Collision Case Management</a:t>
            </a:r>
          </a:p>
          <a:p>
            <a:pPr lvl="1"/>
            <a:r>
              <a:rPr lang="en-US" sz="1800" dirty="0"/>
              <a:t>Rule Enforcement</a:t>
            </a:r>
          </a:p>
          <a:p>
            <a:endParaRPr lang="en-US" sz="2000" dirty="0"/>
          </a:p>
          <a:p>
            <a:r>
              <a:rPr lang="en-US" sz="2000" dirty="0"/>
              <a:t>Universal Navigation Method Based on Reach Sets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DAA system for UAS</a:t>
            </a:r>
          </a:p>
          <a:p>
            <a:endParaRPr lang="en-US" sz="2000" dirty="0"/>
          </a:p>
          <a:p>
            <a:r>
              <a:rPr lang="en-US" sz="2000" dirty="0"/>
              <a:t>Control Interface via Movement Automaton</a:t>
            </a:r>
          </a:p>
          <a:p>
            <a:pPr lvl="1"/>
            <a:r>
              <a:rPr lang="en-US" sz="1800" dirty="0"/>
              <a:t>To interface navigation methods or prediction methods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5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2B5F-5680-471B-A1C8-2C7D5A88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342044"/>
            <a:ext cx="7680960" cy="498610"/>
          </a:xfrm>
        </p:spPr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Follow the structure of the last chapter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3EAD-955A-4923-96D5-759D4F2BF2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F69AC-0404-4407-82DD-0AFCF33CEE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A7E54-39DC-4B43-80AD-162465F1097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Introduction Story:</a:t>
            </a:r>
            <a:br>
              <a:rPr lang="en-US" sz="3600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sz="3600" dirty="0">
                <a:latin typeface="Algerian" panose="04020705040A02060702" pitchFamily="82" charset="0"/>
              </a:rPr>
              <a:t>How To Get into a Fine Restaurant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( Sense &amp; Avoid in Nutshell )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ADJUST TITLE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CFD4-5EF9-4FB8-9A07-176D4260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IT WOULD BE GREAT IF YOU COULD PUT LABELS IN THE FOLLOWING SLIDES REFERRING TO THE PROBLEMS YOU DEFINE IN THE THESE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552B1-0044-460D-AF29-476D9676AF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0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D0C9905A-CBD0-4539-91F7-7758145DCB1F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3198</TotalTime>
  <Words>3455</Words>
  <Application>Microsoft Office PowerPoint</Application>
  <PresentationFormat>On-screen Show (4:3)</PresentationFormat>
  <Paragraphs>1078</Paragraphs>
  <Slides>76</Slides>
  <Notes>65</Notes>
  <HiddenSlides>0</HiddenSlides>
  <MMClips>7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92" baseType="lpstr">
      <vt:lpstr>Algerian</vt:lpstr>
      <vt:lpstr>Arial</vt:lpstr>
      <vt:lpstr>Arial monospaced for SAP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Overview (MODIFY THE PREVIOUS SLIDE)</vt:lpstr>
      <vt:lpstr>Sense &amp; Avoid Introduction:  Terminology  Process</vt:lpstr>
      <vt:lpstr>SLIDE ABOUT ATM/UTM AND SO ON</vt:lpstr>
      <vt:lpstr>Introduction to Sense &amp; Avoid</vt:lpstr>
      <vt:lpstr>Introduction to Sense &amp; Avoid</vt:lpstr>
      <vt:lpstr>Introduction Story:  How To Get into a Fine Restaurant  ( Sense &amp; Avoid in Nutshell ) ADJUST TITLE</vt:lpstr>
      <vt:lpstr>IT WOULD BE GREAT IF YOU COULD PUT LABELS IN THE FOLLOWING SLIDES REFERRING TO THE PROBLEMS YOU DEFINE IN THE THESE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Related work </vt:lpstr>
      <vt:lpstr>One page with a description of related work with references</vt:lpstr>
      <vt:lpstr>Background material</vt:lpstr>
      <vt:lpstr>Definitions and pictures</vt:lpstr>
      <vt:lpstr>Movement automaton</vt:lpstr>
      <vt:lpstr>Avoidance Framework:  Basic Structures  Avoidance Run</vt:lpstr>
      <vt:lpstr>Vehicle control</vt:lpstr>
      <vt:lpstr>Movement Automaton </vt:lpstr>
      <vt:lpstr>Reach set approximation</vt:lpstr>
      <vt:lpstr>Reach set -Trajectory set &amp; Graph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PowerPoint Presentation</vt:lpstr>
      <vt:lpstr>PowerPoint Presentation</vt:lpstr>
      <vt:lpstr>PowerPoint Presentation</vt:lpstr>
      <vt:lpstr>PowerPoint Presentation</vt:lpstr>
      <vt:lpstr>Test Framework:  Structural Overview</vt:lpstr>
      <vt:lpstr>Test Framework Setup</vt:lpstr>
      <vt:lpstr>Include slide with the test plan</vt:lpstr>
      <vt:lpstr>Examples:  Maze Solver  Storm Avoidance</vt:lpstr>
      <vt:lpstr>Example:  Simple maze</vt:lpstr>
      <vt:lpstr>Example:  Storm</vt:lpstr>
      <vt:lpstr>Rules of the Air Introduction</vt:lpstr>
      <vt:lpstr>UAS Traffic Management Concept</vt:lpstr>
      <vt:lpstr>Rule engine</vt:lpstr>
      <vt:lpstr>Rules of the Air:  Converging Maneuver  Head On Approach  Overtake</vt:lpstr>
      <vt:lpstr>Converging Maneuver - Trigger</vt:lpstr>
      <vt:lpstr>Converging Maneuver - Resolution</vt:lpstr>
      <vt:lpstr>Converging Maneuver – Leave condition</vt:lpstr>
      <vt:lpstr>Example:  Converging Maneuver</vt:lpstr>
      <vt:lpstr>Head On Approach - Trigger</vt:lpstr>
      <vt:lpstr>Head On Approach - Resolution</vt:lpstr>
      <vt:lpstr>Example:  Head On Approach</vt:lpstr>
      <vt:lpstr>Overtake Maneuver - Trigger</vt:lpstr>
      <vt:lpstr>Overtake Maneuver - Resolution</vt:lpstr>
      <vt:lpstr>Overtake Maneuver – Leave Condition</vt:lpstr>
      <vt:lpstr>Example:   Overtake Maneuver </vt:lpstr>
      <vt:lpstr>Different speed:   Overtake Maneuver </vt:lpstr>
      <vt:lpstr>How different are:  Cooperative vs. Noncooperative   Multi-Collision  Situations</vt:lpstr>
      <vt:lpstr>Cooperative separation scenario</vt:lpstr>
      <vt:lpstr>Example:   Cooperative separation scenario</vt:lpstr>
      <vt:lpstr>Non-cooperative separation scenario</vt:lpstr>
      <vt:lpstr>Example:   Non-cooperative separation scenario</vt:lpstr>
      <vt:lpstr>Performance:   Non-cooperative separation scenario</vt:lpstr>
      <vt:lpstr>PowerPoint Presentation</vt:lpstr>
      <vt:lpstr>Follow the structure of the last chapter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234</cp:revision>
  <cp:lastPrinted>2015-07-29T21:30:37Z</cp:lastPrinted>
  <dcterms:created xsi:type="dcterms:W3CDTF">2017-09-21T08:49:16Z</dcterms:created>
  <dcterms:modified xsi:type="dcterms:W3CDTF">2019-02-06T10:52:22Z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